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5"/>
    <p:restoredTop sz="95884"/>
  </p:normalViewPr>
  <p:slideViewPr>
    <p:cSldViewPr snapToGrid="0" snapToObjects="1">
      <p:cViewPr>
        <p:scale>
          <a:sx n="60" d="100"/>
          <a:sy n="60" d="100"/>
        </p:scale>
        <p:origin x="115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/>
              <a:pPr/>
              <a:t>7/4/21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‹Nr.›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7/4/21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ED202-B48D-2B44-8313-E5492450F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Capstone</a:t>
            </a:r>
            <a:r>
              <a:rPr lang="de-DE"/>
              <a:t> Project – Stuttgart </a:t>
            </a:r>
            <a:r>
              <a:rPr lang="de-DE" err="1"/>
              <a:t>Appartments</a:t>
            </a:r>
            <a:r>
              <a:rPr lang="de-DE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20F42D-B193-AD45-B1B0-59C001C8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err="1"/>
              <a:t>By</a:t>
            </a:r>
            <a:r>
              <a:rPr lang="de-DE"/>
              <a:t> Axel </a:t>
            </a:r>
            <a:r>
              <a:rPr lang="de-DE" err="1"/>
              <a:t>Spahr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5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3A5C5-463B-2743-B90D-9A2923E5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 Definition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E6EB8F-9695-5C4A-86EA-5906E200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err="1"/>
              <a:t>Rents</a:t>
            </a:r>
            <a:r>
              <a:rPr lang="de-DE"/>
              <a:t> in Stuttgart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rising</a:t>
            </a:r>
            <a:r>
              <a:rPr lang="de-DE"/>
              <a:t> a </a:t>
            </a:r>
            <a:r>
              <a:rPr lang="de-DE" err="1"/>
              <a:t>lot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last </a:t>
            </a:r>
            <a:r>
              <a:rPr lang="de-DE" err="1"/>
              <a:t>years</a:t>
            </a:r>
            <a:r>
              <a:rPr lang="de-DE"/>
              <a:t>.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therefore</a:t>
            </a:r>
            <a:r>
              <a:rPr lang="de-DE"/>
              <a:t> </a:t>
            </a:r>
            <a:r>
              <a:rPr lang="de-DE" err="1"/>
              <a:t>often</a:t>
            </a:r>
            <a:r>
              <a:rPr lang="de-DE"/>
              <a:t> </a:t>
            </a:r>
            <a:r>
              <a:rPr lang="de-DE" err="1"/>
              <a:t>difficult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find an </a:t>
            </a:r>
            <a:r>
              <a:rPr lang="de-DE" err="1"/>
              <a:t>appartment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fits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needs</a:t>
            </a:r>
            <a:r>
              <a:rPr lang="de-DE"/>
              <a:t> </a:t>
            </a:r>
            <a:r>
              <a:rPr lang="de-DE" err="1"/>
              <a:t>whithin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budget</a:t>
            </a:r>
            <a:r>
              <a:rPr lang="de-DE"/>
              <a:t> </a:t>
            </a:r>
            <a:r>
              <a:rPr lang="de-DE" err="1"/>
              <a:t>limit</a:t>
            </a:r>
            <a:r>
              <a:rPr lang="de-DE"/>
              <a:t>. 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So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Project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help</a:t>
            </a:r>
            <a:r>
              <a:rPr lang="de-DE"/>
              <a:t> </a:t>
            </a:r>
            <a:r>
              <a:rPr lang="de-DE" err="1"/>
              <a:t>people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, in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districts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Stuttgart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looking</a:t>
            </a:r>
            <a:r>
              <a:rPr lang="de-DE"/>
              <a:t>:</a:t>
            </a:r>
          </a:p>
          <a:p>
            <a:pPr marL="0" indent="0">
              <a:buNone/>
            </a:pPr>
            <a:r>
              <a:rPr lang="de-DE"/>
              <a:t>-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rent</a:t>
            </a:r>
            <a:r>
              <a:rPr lang="de-DE"/>
              <a:t> </a:t>
            </a:r>
            <a:r>
              <a:rPr lang="de-DE" err="1"/>
              <a:t>demanded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owner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too</a:t>
            </a:r>
            <a:r>
              <a:rPr lang="de-DE"/>
              <a:t> high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spesific</a:t>
            </a:r>
            <a:r>
              <a:rPr lang="de-DE"/>
              <a:t> </a:t>
            </a:r>
            <a:r>
              <a:rPr lang="de-DE" err="1"/>
              <a:t>District</a:t>
            </a:r>
            <a:endParaRPr lang="de-DE"/>
          </a:p>
          <a:p>
            <a:pPr marL="0" indent="0">
              <a:buNone/>
            </a:pPr>
            <a:r>
              <a:rPr lang="de-DE"/>
              <a:t>-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district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cheapest</a:t>
            </a:r>
            <a:r>
              <a:rPr lang="de-DE"/>
              <a:t> </a:t>
            </a:r>
            <a:r>
              <a:rPr lang="de-DE" err="1"/>
              <a:t>district</a:t>
            </a:r>
            <a:endParaRPr lang="de-DE"/>
          </a:p>
          <a:p>
            <a:pPr marL="0" indent="0">
              <a:buNone/>
            </a:pPr>
            <a:r>
              <a:rPr lang="de-DE"/>
              <a:t>-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area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best</a:t>
            </a:r>
            <a:r>
              <a:rPr lang="de-DE"/>
              <a:t> </a:t>
            </a:r>
            <a:r>
              <a:rPr lang="de-DE" err="1"/>
              <a:t>regarding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venues</a:t>
            </a: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This </a:t>
            </a:r>
            <a:r>
              <a:rPr lang="de-DE" err="1"/>
              <a:t>project</a:t>
            </a:r>
            <a:r>
              <a:rPr lang="de-DE"/>
              <a:t> </a:t>
            </a:r>
            <a:r>
              <a:rPr lang="de-DE" err="1"/>
              <a:t>helps</a:t>
            </a:r>
            <a:r>
              <a:rPr lang="de-DE"/>
              <a:t> </a:t>
            </a:r>
            <a:r>
              <a:rPr lang="de-DE" err="1"/>
              <a:t>people</a:t>
            </a:r>
            <a:r>
              <a:rPr lang="de-DE"/>
              <a:t> </a:t>
            </a:r>
            <a:r>
              <a:rPr lang="de-DE" err="1"/>
              <a:t>who</a:t>
            </a:r>
            <a:r>
              <a:rPr lang="de-DE"/>
              <a:t> </a:t>
            </a:r>
            <a:r>
              <a:rPr lang="de-DE" err="1"/>
              <a:t>want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move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Stuttgart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people</a:t>
            </a:r>
            <a:r>
              <a:rPr lang="de-DE"/>
              <a:t> </a:t>
            </a:r>
            <a:r>
              <a:rPr lang="de-DE" err="1"/>
              <a:t>who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live in Stuttgart but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looking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apartment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79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F2886-436F-2348-B7CE-BAAA2A72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CAD38-CC64-5042-A2B9-A20A1A2C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6003015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sz="1700"/>
              <a:t>The </a:t>
            </a:r>
            <a:r>
              <a:rPr lang="de-DE" sz="1700" err="1"/>
              <a:t>data</a:t>
            </a:r>
            <a:r>
              <a:rPr lang="de-DE" sz="1700"/>
              <a:t> on </a:t>
            </a:r>
            <a:r>
              <a:rPr lang="de-DE" sz="1700" err="1"/>
              <a:t>apartments</a:t>
            </a:r>
            <a:r>
              <a:rPr lang="de-DE" sz="1700"/>
              <a:t> (</a:t>
            </a:r>
            <a:r>
              <a:rPr lang="de-DE" sz="1700" err="1"/>
              <a:t>size</a:t>
            </a:r>
            <a:r>
              <a:rPr lang="de-DE" sz="1700"/>
              <a:t>, </a:t>
            </a:r>
            <a:r>
              <a:rPr lang="de-DE" sz="1700" err="1"/>
              <a:t>number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rooms</a:t>
            </a:r>
            <a:r>
              <a:rPr lang="de-DE" sz="1700"/>
              <a:t>, </a:t>
            </a:r>
            <a:r>
              <a:rPr lang="de-DE" sz="1700" err="1"/>
              <a:t>address</a:t>
            </a:r>
            <a:r>
              <a:rPr lang="de-DE" sz="1700"/>
              <a:t>, </a:t>
            </a:r>
            <a:r>
              <a:rPr lang="de-DE" sz="1700" err="1"/>
              <a:t>and</a:t>
            </a:r>
            <a:r>
              <a:rPr lang="de-DE" sz="1700"/>
              <a:t> </a:t>
            </a:r>
            <a:r>
              <a:rPr lang="de-DE" sz="1700" err="1"/>
              <a:t>price</a:t>
            </a:r>
            <a:r>
              <a:rPr lang="de-DE" sz="1700"/>
              <a:t>) </a:t>
            </a:r>
            <a:r>
              <a:rPr lang="de-DE" sz="1700" err="1"/>
              <a:t>is</a:t>
            </a:r>
            <a:r>
              <a:rPr lang="de-DE" sz="1700"/>
              <a:t> </a:t>
            </a:r>
            <a:r>
              <a:rPr lang="de-DE" sz="1700" err="1"/>
              <a:t>collected</a:t>
            </a:r>
            <a:r>
              <a:rPr lang="de-DE" sz="1700"/>
              <a:t> </a:t>
            </a:r>
            <a:r>
              <a:rPr lang="de-DE" sz="1700" err="1"/>
              <a:t>by</a:t>
            </a:r>
            <a:r>
              <a:rPr lang="de-DE" sz="1700"/>
              <a:t> </a:t>
            </a:r>
            <a:r>
              <a:rPr lang="de-DE" sz="1700" err="1"/>
              <a:t>scraping</a:t>
            </a:r>
            <a:r>
              <a:rPr lang="de-DE" sz="1700"/>
              <a:t> a </a:t>
            </a:r>
            <a:r>
              <a:rPr lang="de-DE" sz="1700" err="1"/>
              <a:t>local</a:t>
            </a:r>
            <a:r>
              <a:rPr lang="de-DE" sz="1700"/>
              <a:t> </a:t>
            </a:r>
            <a:r>
              <a:rPr lang="de-DE" sz="1700" err="1"/>
              <a:t>website</a:t>
            </a:r>
            <a:r>
              <a:rPr lang="de-DE" sz="1700"/>
              <a:t> </a:t>
            </a:r>
            <a:r>
              <a:rPr lang="de-DE" sz="1700" err="1"/>
              <a:t>with</a:t>
            </a:r>
            <a:r>
              <a:rPr lang="de-DE" sz="1700"/>
              <a:t> </a:t>
            </a:r>
            <a:r>
              <a:rPr lang="de-DE" sz="1700" err="1"/>
              <a:t>apartment</a:t>
            </a:r>
            <a:r>
              <a:rPr lang="de-DE" sz="1700"/>
              <a:t> </a:t>
            </a:r>
            <a:r>
              <a:rPr lang="de-DE" sz="1700" err="1"/>
              <a:t>listings</a:t>
            </a:r>
            <a:r>
              <a:rPr lang="de-DE" sz="1700"/>
              <a:t> (Immoscout24.de). </a:t>
            </a:r>
            <a:r>
              <a:rPr lang="de-DE" sz="1700" err="1"/>
              <a:t>For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coordinates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districts</a:t>
            </a:r>
            <a:r>
              <a:rPr lang="de-DE" sz="1700"/>
              <a:t> </a:t>
            </a:r>
            <a:r>
              <a:rPr lang="de-DE" sz="1700" err="1"/>
              <a:t>we</a:t>
            </a:r>
            <a:r>
              <a:rPr lang="de-DE" sz="1700"/>
              <a:t> </a:t>
            </a:r>
            <a:r>
              <a:rPr lang="de-DE" sz="1700" err="1"/>
              <a:t>use</a:t>
            </a:r>
            <a:r>
              <a:rPr lang="de-DE" sz="1700"/>
              <a:t> </a:t>
            </a:r>
            <a:r>
              <a:rPr lang="de-DE" sz="1700" err="1"/>
              <a:t>geopy</a:t>
            </a:r>
            <a:r>
              <a:rPr lang="de-DE" sz="1700"/>
              <a:t> </a:t>
            </a:r>
            <a:r>
              <a:rPr lang="de-DE" sz="1700" err="1"/>
              <a:t>and</a:t>
            </a:r>
            <a:r>
              <a:rPr lang="de-DE" sz="1700"/>
              <a:t> </a:t>
            </a:r>
            <a:r>
              <a:rPr lang="de-DE" sz="1700" err="1"/>
              <a:t>take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Data </a:t>
            </a:r>
            <a:r>
              <a:rPr lang="de-DE" sz="1700" err="1"/>
              <a:t>from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official</a:t>
            </a:r>
            <a:r>
              <a:rPr lang="de-DE" sz="1700"/>
              <a:t> </a:t>
            </a:r>
            <a:r>
              <a:rPr lang="de-DE" sz="1700" err="1"/>
              <a:t>website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city</a:t>
            </a:r>
            <a:r>
              <a:rPr lang="de-DE" sz="1700"/>
              <a:t> </a:t>
            </a:r>
            <a:r>
              <a:rPr lang="de-DE" sz="1700" err="1"/>
              <a:t>stuttgart</a:t>
            </a:r>
            <a:r>
              <a:rPr lang="de-DE" sz="1700"/>
              <a:t> (https://</a:t>
            </a:r>
            <a:r>
              <a:rPr lang="de-DE" sz="1700" err="1"/>
              <a:t>www.stuttgart.de</a:t>
            </a:r>
            <a:r>
              <a:rPr lang="de-DE" sz="1700"/>
              <a:t>/</a:t>
            </a:r>
            <a:r>
              <a:rPr lang="de-DE" sz="1700" err="1"/>
              <a:t>medien</a:t>
            </a:r>
            <a:r>
              <a:rPr lang="de-DE" sz="1700"/>
              <a:t>/</a:t>
            </a:r>
            <a:r>
              <a:rPr lang="de-DE" sz="1700" err="1"/>
              <a:t>ibs</a:t>
            </a:r>
            <a:r>
              <a:rPr lang="de-DE" sz="1700"/>
              <a:t>/</a:t>
            </a:r>
            <a:r>
              <a:rPr lang="de-DE" sz="1700" err="1"/>
              <a:t>KLGL_DXF.zipTo</a:t>
            </a:r>
            <a:r>
              <a:rPr lang="de-DE" sz="1700"/>
              <a:t>) </a:t>
            </a:r>
            <a:r>
              <a:rPr lang="de-DE" sz="1700" err="1"/>
              <a:t>that</a:t>
            </a:r>
            <a:r>
              <a:rPr lang="de-DE" sz="1700"/>
              <a:t> I </a:t>
            </a:r>
            <a:r>
              <a:rPr lang="de-DE" sz="1700" err="1"/>
              <a:t>labeld</a:t>
            </a:r>
            <a:r>
              <a:rPr lang="de-DE" sz="1700"/>
              <a:t> </a:t>
            </a:r>
            <a:r>
              <a:rPr lang="de-DE" sz="1700" err="1"/>
              <a:t>and</a:t>
            </a:r>
            <a:r>
              <a:rPr lang="de-DE" sz="1700"/>
              <a:t> </a:t>
            </a:r>
            <a:r>
              <a:rPr lang="de-DE" sz="1700" err="1"/>
              <a:t>converted</a:t>
            </a:r>
            <a:r>
              <a:rPr lang="de-DE" sz="1700"/>
              <a:t> </a:t>
            </a:r>
            <a:r>
              <a:rPr lang="de-DE" sz="1700" err="1"/>
              <a:t>my</a:t>
            </a:r>
            <a:r>
              <a:rPr lang="de-DE" sz="1700"/>
              <a:t> </a:t>
            </a:r>
            <a:r>
              <a:rPr lang="de-DE" sz="1700" err="1"/>
              <a:t>self</a:t>
            </a:r>
            <a:r>
              <a:rPr lang="de-DE" sz="1700"/>
              <a:t>. </a:t>
            </a:r>
            <a:r>
              <a:rPr lang="de-DE" sz="1700" err="1"/>
              <a:t>To</a:t>
            </a:r>
            <a:r>
              <a:rPr lang="de-DE" sz="1700"/>
              <a:t> </a:t>
            </a:r>
            <a:r>
              <a:rPr lang="de-DE" sz="1700" err="1"/>
              <a:t>Collect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Venues</a:t>
            </a:r>
            <a:r>
              <a:rPr lang="de-DE" sz="1700"/>
              <a:t> I </a:t>
            </a:r>
            <a:r>
              <a:rPr lang="de-DE" sz="1700" err="1"/>
              <a:t>use</a:t>
            </a:r>
            <a:r>
              <a:rPr lang="de-DE" sz="1700"/>
              <a:t> </a:t>
            </a:r>
            <a:r>
              <a:rPr lang="de-DE" sz="1700" err="1"/>
              <a:t>Foursquare</a:t>
            </a:r>
            <a:r>
              <a:rPr lang="de-DE" sz="1700"/>
              <a:t>. After </a:t>
            </a:r>
            <a:r>
              <a:rPr lang="de-DE" sz="1700" err="1"/>
              <a:t>the</a:t>
            </a:r>
            <a:r>
              <a:rPr lang="de-DE" sz="1700"/>
              <a:t> Data </a:t>
            </a:r>
            <a:r>
              <a:rPr lang="de-DE" sz="1700" err="1"/>
              <a:t>collection</a:t>
            </a:r>
            <a:r>
              <a:rPr lang="de-DE" sz="1700"/>
              <a:t> </a:t>
            </a:r>
            <a:r>
              <a:rPr lang="de-DE" sz="1700" err="1"/>
              <a:t>process</a:t>
            </a:r>
            <a:r>
              <a:rPr lang="de-DE" sz="1700"/>
              <a:t> </a:t>
            </a:r>
            <a:r>
              <a:rPr lang="de-DE" sz="1700" err="1"/>
              <a:t>we</a:t>
            </a:r>
            <a:r>
              <a:rPr lang="de-DE" sz="1700"/>
              <a:t> </a:t>
            </a:r>
            <a:r>
              <a:rPr lang="de-DE" sz="1700" err="1"/>
              <a:t>run</a:t>
            </a:r>
            <a:r>
              <a:rPr lang="de-DE" sz="1700"/>
              <a:t> </a:t>
            </a:r>
            <a:r>
              <a:rPr lang="de-DE" sz="1700" err="1"/>
              <a:t>k-means</a:t>
            </a:r>
            <a:r>
              <a:rPr lang="de-DE" sz="1700"/>
              <a:t> </a:t>
            </a:r>
            <a:r>
              <a:rPr lang="de-DE" sz="1700" err="1"/>
              <a:t>clustering</a:t>
            </a:r>
            <a:r>
              <a:rPr lang="de-DE" sz="1700"/>
              <a:t> </a:t>
            </a:r>
            <a:r>
              <a:rPr lang="de-DE" sz="1700" err="1"/>
              <a:t>to</a:t>
            </a:r>
            <a:r>
              <a:rPr lang="de-DE" sz="1700"/>
              <a:t> </a:t>
            </a:r>
            <a:r>
              <a:rPr lang="de-DE" sz="1700" err="1"/>
              <a:t>cluster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districts</a:t>
            </a:r>
            <a:r>
              <a:rPr lang="de-DE" sz="1700"/>
              <a:t> </a:t>
            </a:r>
            <a:r>
              <a:rPr lang="de-DE" sz="1700" err="1"/>
              <a:t>into</a:t>
            </a:r>
            <a:r>
              <a:rPr lang="de-DE" sz="1700"/>
              <a:t> </a:t>
            </a:r>
            <a:r>
              <a:rPr lang="de-DE" sz="1700" err="1"/>
              <a:t>residential</a:t>
            </a:r>
            <a:r>
              <a:rPr lang="de-DE" sz="1700"/>
              <a:t> </a:t>
            </a:r>
            <a:r>
              <a:rPr lang="de-DE" sz="1700" err="1"/>
              <a:t>and</a:t>
            </a:r>
            <a:r>
              <a:rPr lang="de-DE" sz="1700"/>
              <a:t> </a:t>
            </a:r>
            <a:r>
              <a:rPr lang="de-DE" sz="1700" err="1"/>
              <a:t>commercial</a:t>
            </a:r>
            <a:r>
              <a:rPr lang="de-DE" sz="1700"/>
              <a:t> </a:t>
            </a:r>
            <a:r>
              <a:rPr lang="de-DE" sz="1700" err="1"/>
              <a:t>areas</a:t>
            </a:r>
            <a:r>
              <a:rPr lang="de-DE" sz="1700"/>
              <a:t> </a:t>
            </a:r>
            <a:r>
              <a:rPr lang="de-DE" sz="1700" err="1"/>
              <a:t>and</a:t>
            </a:r>
            <a:r>
              <a:rPr lang="de-DE" sz="1700"/>
              <a:t> </a:t>
            </a:r>
            <a:r>
              <a:rPr lang="de-DE" sz="1700" err="1"/>
              <a:t>visualize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data</a:t>
            </a:r>
            <a:r>
              <a:rPr lang="de-DE" sz="1700"/>
              <a:t> on a </a:t>
            </a:r>
            <a:r>
              <a:rPr lang="de-DE" sz="1700" err="1"/>
              <a:t>choropleth</a:t>
            </a:r>
            <a:r>
              <a:rPr lang="de-DE" sz="1700"/>
              <a:t> </a:t>
            </a:r>
            <a:r>
              <a:rPr lang="de-DE" sz="1700" err="1"/>
              <a:t>map</a:t>
            </a:r>
            <a:r>
              <a:rPr lang="de-DE" sz="1700"/>
              <a:t>.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3E8AFC7-BE85-E545-922D-C36F701E1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" r="880" b="2"/>
          <a:stretch/>
        </p:blipFill>
        <p:spPr>
          <a:xfrm>
            <a:off x="8128756" y="2174242"/>
            <a:ext cx="2762372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9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F2886-436F-2348-B7CE-BAAA2A72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Methodology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95DBCF-2BD1-8844-B2CF-2AB2F69C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82" y="2709877"/>
            <a:ext cx="3264789" cy="2497554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B366F-AE0B-554C-9487-555BDB5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" y="2709877"/>
            <a:ext cx="3555268" cy="24975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518610-D5FE-D942-8A3B-EFE5EBFD1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02" y="2709877"/>
            <a:ext cx="4411652" cy="249755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5CE149D-5F0A-9348-AD52-73E88A330041}"/>
              </a:ext>
            </a:extLst>
          </p:cNvPr>
          <p:cNvSpPr txBox="1"/>
          <p:nvPr/>
        </p:nvSpPr>
        <p:spPr>
          <a:xfrm>
            <a:off x="495946" y="5408908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Identification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outliners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EB555F2-A44A-834D-8DB7-7C7B774EEE08}"/>
              </a:ext>
            </a:extLst>
          </p:cNvPr>
          <p:cNvSpPr txBox="1"/>
          <p:nvPr/>
        </p:nvSpPr>
        <p:spPr>
          <a:xfrm>
            <a:off x="4111777" y="5408908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Removing</a:t>
            </a:r>
            <a:r>
              <a:rPr lang="de-DE"/>
              <a:t> </a:t>
            </a:r>
            <a:r>
              <a:rPr lang="de-DE" err="1"/>
              <a:t>those</a:t>
            </a:r>
            <a:r>
              <a:rPr lang="de-DE"/>
              <a:t> </a:t>
            </a:r>
            <a:r>
              <a:rPr lang="de-DE" err="1"/>
              <a:t>outliners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9B1B5C-D81C-A94A-A9AB-AFA2FB295625}"/>
              </a:ext>
            </a:extLst>
          </p:cNvPr>
          <p:cNvSpPr txBox="1"/>
          <p:nvPr/>
        </p:nvSpPr>
        <p:spPr>
          <a:xfrm>
            <a:off x="7727608" y="5408908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Plotting</a:t>
            </a:r>
            <a:r>
              <a:rPr lang="de-DE"/>
              <a:t> </a:t>
            </a:r>
            <a:r>
              <a:rPr lang="de-DE" err="1"/>
              <a:t>dependencies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47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F2886-436F-2348-B7CE-BAAA2A72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Methodology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18F88E-2353-3142-A889-15376E562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0"/>
          <a:stretch/>
        </p:blipFill>
        <p:spPr>
          <a:xfrm>
            <a:off x="609600" y="2103615"/>
            <a:ext cx="5283904" cy="32313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AF0349-4784-BA49-8ABF-0B432CFB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87" y="2103616"/>
            <a:ext cx="5356619" cy="32313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6716B4-5FEE-D64F-BE69-4AEC38494892}"/>
              </a:ext>
            </a:extLst>
          </p:cNvPr>
          <p:cNvSpPr txBox="1"/>
          <p:nvPr/>
        </p:nvSpPr>
        <p:spPr>
          <a:xfrm>
            <a:off x="898901" y="5408908"/>
            <a:ext cx="425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Average </a:t>
            </a:r>
            <a:r>
              <a:rPr lang="de-DE" err="1"/>
              <a:t>appartment</a:t>
            </a:r>
            <a:r>
              <a:rPr lang="de-DE"/>
              <a:t> Price/m2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district</a:t>
            </a:r>
            <a:r>
              <a:rPr lang="de-DE"/>
              <a:t> in Stuttgart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ACC4B7-58C0-1B4B-BC3E-D91AE10EC91C}"/>
              </a:ext>
            </a:extLst>
          </p:cNvPr>
          <p:cNvSpPr txBox="1"/>
          <p:nvPr/>
        </p:nvSpPr>
        <p:spPr>
          <a:xfrm>
            <a:off x="7727608" y="5408908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Clustering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city</a:t>
            </a:r>
            <a:r>
              <a:rPr lang="de-DE"/>
              <a:t> </a:t>
            </a:r>
            <a:r>
              <a:rPr lang="de-DE" err="1"/>
              <a:t>districts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0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F2886-436F-2348-B7CE-BAAA2A72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4DB279-1599-5C4F-9556-BD6745FEC88C}"/>
              </a:ext>
            </a:extLst>
          </p:cNvPr>
          <p:cNvSpPr txBox="1"/>
          <p:nvPr/>
        </p:nvSpPr>
        <p:spPr>
          <a:xfrm>
            <a:off x="1451579" y="2015732"/>
            <a:ext cx="598985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By analyzing the clusters we can see that the blue cluster is more central and more commercial/touristic with restaurants, theaters, zoos, etc. while the red cluster is more decentral and residental with metro stations, supermarkets, and soccer fields.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CCA69E-5EF6-2B43-ABFF-2E211CE52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1" r="3165" b="-1"/>
          <a:stretch/>
        </p:blipFill>
        <p:spPr>
          <a:xfrm>
            <a:off x="7601790" y="2227129"/>
            <a:ext cx="4471273" cy="30278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34A3EB-43E8-4748-B361-C7C94D23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8" y="4081628"/>
            <a:ext cx="6319273" cy="16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4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CE5C-4A4F-7949-9C13-21BBD255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de-DE" err="1"/>
              <a:t>Conclusion</a:t>
            </a:r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1BBC76-8296-4BEC-950F-2E67243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600301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1600" b="1" dirty="0" err="1"/>
              <a:t>Based</a:t>
            </a:r>
            <a:r>
              <a:rPr lang="de-DE" sz="1600" b="1" dirty="0"/>
              <a:t> on </a:t>
            </a:r>
            <a:r>
              <a:rPr lang="de-DE" sz="1600" b="1" dirty="0" err="1"/>
              <a:t>our</a:t>
            </a:r>
            <a:r>
              <a:rPr lang="de-DE" sz="1600" b="1" dirty="0"/>
              <a:t> </a:t>
            </a:r>
            <a:r>
              <a:rPr lang="de-DE" sz="1600" b="1" dirty="0" err="1"/>
              <a:t>analysis</a:t>
            </a:r>
            <a:r>
              <a:rPr lang="de-DE" sz="1600" b="1" dirty="0"/>
              <a:t> </a:t>
            </a:r>
            <a:r>
              <a:rPr lang="de-DE" sz="1600" b="1" dirty="0" err="1"/>
              <a:t>we</a:t>
            </a:r>
            <a:r>
              <a:rPr lang="de-DE" sz="1600" b="1" dirty="0"/>
              <a:t> </a:t>
            </a:r>
            <a:r>
              <a:rPr lang="de-DE" sz="1600" b="1" dirty="0" err="1"/>
              <a:t>can</a:t>
            </a:r>
            <a:r>
              <a:rPr lang="de-DE" sz="1600" b="1" dirty="0"/>
              <a:t> </a:t>
            </a:r>
            <a:r>
              <a:rPr lang="de-DE" sz="1600" b="1" dirty="0" err="1"/>
              <a:t>determine</a:t>
            </a:r>
            <a:r>
              <a:rPr lang="de-DE" sz="1600" b="1" dirty="0"/>
              <a:t> </a:t>
            </a:r>
            <a:r>
              <a:rPr lang="de-DE" sz="1600" b="1" dirty="0" err="1"/>
              <a:t>that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districts</a:t>
            </a:r>
            <a:r>
              <a:rPr lang="de-DE" sz="1600" b="1" dirty="0"/>
              <a:t> West, Mitte </a:t>
            </a:r>
            <a:r>
              <a:rPr lang="de-DE" sz="1600" b="1" dirty="0" err="1"/>
              <a:t>and</a:t>
            </a:r>
            <a:r>
              <a:rPr lang="de-DE" sz="1600" b="1" dirty="0"/>
              <a:t> Untertürkheim </a:t>
            </a:r>
            <a:r>
              <a:rPr lang="de-DE" sz="1600" b="1" dirty="0" err="1"/>
              <a:t>are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most</a:t>
            </a:r>
            <a:r>
              <a:rPr lang="de-DE" sz="1600" b="1" dirty="0"/>
              <a:t> expensive </a:t>
            </a:r>
            <a:r>
              <a:rPr lang="de-DE" sz="1600" b="1" dirty="0" err="1"/>
              <a:t>district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live in, </a:t>
            </a:r>
            <a:r>
              <a:rPr lang="de-DE" sz="1600" b="1" dirty="0" err="1"/>
              <a:t>however</a:t>
            </a:r>
            <a:r>
              <a:rPr lang="de-DE" sz="1600" b="1" dirty="0"/>
              <a:t> </a:t>
            </a:r>
            <a:r>
              <a:rPr lang="de-DE" sz="1600" b="1" dirty="0" err="1"/>
              <a:t>by</a:t>
            </a:r>
            <a:r>
              <a:rPr lang="de-DE" sz="1600" b="1" dirty="0"/>
              <a:t> </a:t>
            </a:r>
            <a:r>
              <a:rPr lang="de-DE" sz="1600" b="1" dirty="0" err="1"/>
              <a:t>clustering</a:t>
            </a:r>
            <a:r>
              <a:rPr lang="de-DE" sz="1600" b="1" dirty="0"/>
              <a:t> </a:t>
            </a:r>
            <a:r>
              <a:rPr lang="de-DE" sz="1600" b="1" dirty="0" err="1"/>
              <a:t>we</a:t>
            </a:r>
            <a:r>
              <a:rPr lang="de-DE" sz="1600" b="1" dirty="0"/>
              <a:t> </a:t>
            </a:r>
            <a:r>
              <a:rPr lang="de-DE" sz="1600" b="1" dirty="0" err="1"/>
              <a:t>determined</a:t>
            </a:r>
            <a:r>
              <a:rPr lang="de-DE" sz="1600" b="1" dirty="0"/>
              <a:t> </a:t>
            </a:r>
            <a:r>
              <a:rPr lang="de-DE" sz="1600" b="1" dirty="0" err="1"/>
              <a:t>that</a:t>
            </a:r>
            <a:r>
              <a:rPr lang="de-DE" sz="1600" b="1" dirty="0"/>
              <a:t> </a:t>
            </a:r>
            <a:r>
              <a:rPr lang="de-DE" sz="1600" b="1" dirty="0" err="1"/>
              <a:t>there</a:t>
            </a:r>
            <a:r>
              <a:rPr lang="de-DE" sz="1600" b="1" dirty="0"/>
              <a:t> </a:t>
            </a:r>
            <a:r>
              <a:rPr lang="de-DE" sz="1600" b="1" dirty="0" err="1"/>
              <a:t>are</a:t>
            </a:r>
            <a:r>
              <a:rPr lang="de-DE" sz="1600" b="1" dirty="0"/>
              <a:t> </a:t>
            </a:r>
            <a:r>
              <a:rPr lang="de-DE" sz="1600" b="1" dirty="0" err="1"/>
              <a:t>several</a:t>
            </a:r>
            <a:r>
              <a:rPr lang="de-DE" sz="1600" b="1" dirty="0"/>
              <a:t> </a:t>
            </a:r>
            <a:r>
              <a:rPr lang="de-DE" sz="1600" b="1" dirty="0" err="1"/>
              <a:t>more</a:t>
            </a:r>
            <a:r>
              <a:rPr lang="de-DE" sz="1600" b="1" dirty="0"/>
              <a:t> </a:t>
            </a:r>
            <a:r>
              <a:rPr lang="de-DE" sz="1600" b="1" dirty="0" err="1"/>
              <a:t>similar</a:t>
            </a:r>
            <a:r>
              <a:rPr lang="de-DE" sz="1600" b="1" dirty="0"/>
              <a:t> </a:t>
            </a:r>
            <a:r>
              <a:rPr lang="de-DE" sz="1600" b="1" dirty="0" err="1"/>
              <a:t>districts</a:t>
            </a:r>
            <a:r>
              <a:rPr lang="de-DE" sz="1600" b="1" dirty="0"/>
              <a:t> </a:t>
            </a:r>
            <a:r>
              <a:rPr lang="de-DE" sz="1600" b="1" dirty="0" err="1"/>
              <a:t>where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price</a:t>
            </a:r>
            <a:r>
              <a:rPr lang="de-DE" sz="1600" b="1" dirty="0"/>
              <a:t>/m2 </a:t>
            </a:r>
            <a:r>
              <a:rPr lang="de-DE" sz="1600" b="1" dirty="0" err="1"/>
              <a:t>is</a:t>
            </a:r>
            <a:r>
              <a:rPr lang="de-DE" sz="1600" b="1" dirty="0"/>
              <a:t> </a:t>
            </a:r>
            <a:r>
              <a:rPr lang="de-DE" sz="1600" b="1" dirty="0" err="1"/>
              <a:t>significantly</a:t>
            </a:r>
            <a:r>
              <a:rPr lang="de-DE" sz="1600" b="1" dirty="0"/>
              <a:t> </a:t>
            </a:r>
            <a:r>
              <a:rPr lang="de-DE" sz="1600" b="1" dirty="0" err="1"/>
              <a:t>lower</a:t>
            </a:r>
            <a:r>
              <a:rPr lang="de-DE" sz="1600" b="1" dirty="0"/>
              <a:t>. </a:t>
            </a:r>
            <a:r>
              <a:rPr lang="de-DE" sz="1600" b="1" dirty="0" err="1"/>
              <a:t>Therefore</a:t>
            </a:r>
            <a:r>
              <a:rPr lang="de-DE" sz="1600" b="1" dirty="0"/>
              <a:t>, </a:t>
            </a:r>
            <a:r>
              <a:rPr lang="de-DE" sz="1600" b="1" dirty="0" err="1"/>
              <a:t>if</a:t>
            </a:r>
            <a:r>
              <a:rPr lang="de-DE" sz="1600" b="1" dirty="0"/>
              <a:t> </a:t>
            </a:r>
            <a:r>
              <a:rPr lang="de-DE" sz="1600" b="1" dirty="0" err="1"/>
              <a:t>someone</a:t>
            </a:r>
            <a:r>
              <a:rPr lang="de-DE" sz="1600" b="1" dirty="0"/>
              <a:t> </a:t>
            </a:r>
            <a:r>
              <a:rPr lang="de-DE" sz="1600" b="1" dirty="0" err="1"/>
              <a:t>wants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rent</a:t>
            </a:r>
            <a:r>
              <a:rPr lang="de-DE" sz="1600" b="1" dirty="0"/>
              <a:t> an </a:t>
            </a:r>
            <a:r>
              <a:rPr lang="de-DE" sz="1600" b="1" dirty="0" err="1"/>
              <a:t>apartment</a:t>
            </a:r>
            <a:r>
              <a:rPr lang="de-DE" sz="1600" b="1" dirty="0"/>
              <a:t> but </a:t>
            </a:r>
            <a:r>
              <a:rPr lang="de-DE" sz="1600" b="1" dirty="0" err="1"/>
              <a:t>cannot</a:t>
            </a:r>
            <a:r>
              <a:rPr lang="de-DE" sz="1600" b="1" dirty="0"/>
              <a:t> </a:t>
            </a:r>
            <a:r>
              <a:rPr lang="de-DE" sz="1600" b="1" dirty="0" err="1"/>
              <a:t>afford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live in </a:t>
            </a:r>
            <a:r>
              <a:rPr lang="de-DE" sz="1600" b="1" dirty="0" err="1"/>
              <a:t>those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district</a:t>
            </a:r>
            <a:r>
              <a:rPr lang="de-DE" sz="1600" b="1" dirty="0"/>
              <a:t> , </a:t>
            </a:r>
            <a:r>
              <a:rPr lang="de-DE" sz="1600" b="1" dirty="0" err="1"/>
              <a:t>they</a:t>
            </a:r>
            <a:r>
              <a:rPr lang="de-DE" sz="1600" b="1" dirty="0"/>
              <a:t> </a:t>
            </a:r>
            <a:r>
              <a:rPr lang="de-DE" sz="1600" b="1" dirty="0" err="1"/>
              <a:t>could</a:t>
            </a:r>
            <a:r>
              <a:rPr lang="de-DE" sz="1600" b="1" dirty="0"/>
              <a:t> </a:t>
            </a:r>
            <a:r>
              <a:rPr lang="de-DE" sz="1600" b="1" dirty="0" err="1"/>
              <a:t>look</a:t>
            </a:r>
            <a:r>
              <a:rPr lang="de-DE" sz="1600" b="1" dirty="0"/>
              <a:t> </a:t>
            </a:r>
            <a:r>
              <a:rPr lang="de-DE" sz="1600" b="1" dirty="0" err="1"/>
              <a:t>for</a:t>
            </a:r>
            <a:r>
              <a:rPr lang="de-DE" sz="1600" b="1" dirty="0"/>
              <a:t> </a:t>
            </a:r>
            <a:r>
              <a:rPr lang="de-DE" sz="1600" b="1" dirty="0" err="1"/>
              <a:t>apartments</a:t>
            </a:r>
            <a:r>
              <a:rPr lang="de-DE" sz="1600" b="1" dirty="0"/>
              <a:t> in </a:t>
            </a:r>
            <a:r>
              <a:rPr lang="de-DE" sz="1600" b="1" dirty="0" err="1"/>
              <a:t>Botnang</a:t>
            </a:r>
            <a:r>
              <a:rPr lang="de-DE" sz="1600" b="1" dirty="0"/>
              <a:t> </a:t>
            </a:r>
            <a:r>
              <a:rPr lang="de-DE" sz="1600" b="1" dirty="0" err="1"/>
              <a:t>or</a:t>
            </a:r>
            <a:r>
              <a:rPr lang="de-DE" sz="1600" b="1" dirty="0"/>
              <a:t> Wangen </a:t>
            </a:r>
            <a:r>
              <a:rPr lang="de-DE" sz="1600" b="1" dirty="0" err="1"/>
              <a:t>which</a:t>
            </a:r>
            <a:r>
              <a:rPr lang="de-DE" sz="1600" b="1" dirty="0"/>
              <a:t> </a:t>
            </a:r>
            <a:r>
              <a:rPr lang="de-DE" sz="1600" b="1" dirty="0" err="1"/>
              <a:t>are</a:t>
            </a:r>
            <a:r>
              <a:rPr lang="de-DE" sz="1600" b="1" dirty="0"/>
              <a:t> also </a:t>
            </a:r>
            <a:r>
              <a:rPr lang="de-DE" sz="1600" b="1" dirty="0" err="1"/>
              <a:t>very</a:t>
            </a:r>
            <a:r>
              <a:rPr lang="de-DE" sz="1600" b="1" dirty="0"/>
              <a:t> </a:t>
            </a:r>
            <a:r>
              <a:rPr lang="de-DE" sz="1600" b="1" dirty="0" err="1"/>
              <a:t>central</a:t>
            </a:r>
            <a:r>
              <a:rPr lang="de-DE" sz="1600" b="1" dirty="0"/>
              <a:t> but </a:t>
            </a:r>
            <a:r>
              <a:rPr lang="de-DE" sz="1600" b="1" dirty="0" err="1"/>
              <a:t>have</a:t>
            </a:r>
            <a:r>
              <a:rPr lang="de-DE" sz="1600" b="1" dirty="0"/>
              <a:t> </a:t>
            </a:r>
            <a:r>
              <a:rPr lang="de-DE" sz="1600" b="1" dirty="0" err="1"/>
              <a:t>lower</a:t>
            </a:r>
            <a:r>
              <a:rPr lang="de-DE" sz="1600" b="1" dirty="0"/>
              <a:t> </a:t>
            </a:r>
            <a:r>
              <a:rPr lang="de-DE" sz="1600" b="1" dirty="0" err="1"/>
              <a:t>prices</a:t>
            </a:r>
            <a:r>
              <a:rPr lang="de-DE" sz="1600" b="1" dirty="0"/>
              <a:t> </a:t>
            </a:r>
            <a:r>
              <a:rPr lang="de-DE" sz="1600" b="1" dirty="0" err="1"/>
              <a:t>for</a:t>
            </a:r>
            <a:r>
              <a:rPr lang="de-DE" sz="1600" b="1" dirty="0"/>
              <a:t> </a:t>
            </a:r>
            <a:r>
              <a:rPr lang="de-DE" sz="1600" b="1" dirty="0" err="1"/>
              <a:t>renting</a:t>
            </a:r>
            <a:r>
              <a:rPr lang="de-DE" sz="1600" b="1" dirty="0"/>
              <a:t> </a:t>
            </a:r>
            <a:r>
              <a:rPr lang="de-DE" sz="1600" b="1" dirty="0" err="1"/>
              <a:t>apartments</a:t>
            </a:r>
            <a:r>
              <a:rPr lang="de-DE" sz="1600" b="1" dirty="0"/>
              <a:t>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are</a:t>
            </a:r>
            <a:r>
              <a:rPr lang="de-DE" sz="1600" b="1" dirty="0"/>
              <a:t> also </a:t>
            </a:r>
            <a:r>
              <a:rPr lang="de-DE" sz="1600" b="1" dirty="0" err="1"/>
              <a:t>comparable</a:t>
            </a:r>
            <a:r>
              <a:rPr lang="de-DE" sz="1600" b="1" dirty="0"/>
              <a:t> in </a:t>
            </a:r>
            <a:r>
              <a:rPr lang="de-DE" sz="1600" b="1" dirty="0" err="1"/>
              <a:t>venues</a:t>
            </a:r>
            <a:r>
              <a:rPr lang="de-DE" sz="1600" b="1" dirty="0"/>
              <a:t>. </a:t>
            </a:r>
            <a:r>
              <a:rPr lang="de-DE" sz="1600" b="1" dirty="0" err="1"/>
              <a:t>However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cheapest</a:t>
            </a:r>
            <a:r>
              <a:rPr lang="de-DE" sz="1600" b="1" dirty="0"/>
              <a:t> </a:t>
            </a:r>
            <a:r>
              <a:rPr lang="de-DE" sz="1600" b="1" dirty="0" err="1"/>
              <a:t>district</a:t>
            </a:r>
            <a:r>
              <a:rPr lang="de-DE" sz="1600" b="1" dirty="0"/>
              <a:t> in Stuttgart </a:t>
            </a:r>
            <a:r>
              <a:rPr lang="de-DE" sz="1600" b="1" dirty="0" err="1"/>
              <a:t>overall</a:t>
            </a:r>
            <a:r>
              <a:rPr lang="de-DE" sz="1600" b="1" dirty="0"/>
              <a:t> </a:t>
            </a:r>
            <a:r>
              <a:rPr lang="de-DE" sz="1600" b="1" dirty="0" err="1"/>
              <a:t>is</a:t>
            </a:r>
            <a:r>
              <a:rPr lang="de-DE" sz="1600" b="1" dirty="0"/>
              <a:t> Mühlhausen, </a:t>
            </a:r>
            <a:r>
              <a:rPr lang="de-DE" sz="1600" b="1" dirty="0" err="1"/>
              <a:t>even</a:t>
            </a:r>
            <a:r>
              <a:rPr lang="de-DE" sz="1600" b="1" dirty="0"/>
              <a:t> </a:t>
            </a:r>
            <a:r>
              <a:rPr lang="de-DE" sz="1600" b="1" dirty="0" err="1"/>
              <a:t>tho</a:t>
            </a:r>
            <a:r>
              <a:rPr lang="de-DE" sz="1600" b="1" dirty="0"/>
              <a:t> </a:t>
            </a:r>
            <a:r>
              <a:rPr lang="de-DE" sz="1600" b="1" dirty="0" err="1"/>
              <a:t>it's</a:t>
            </a:r>
            <a:r>
              <a:rPr lang="de-DE" sz="1600" b="1" dirty="0"/>
              <a:t> a </a:t>
            </a:r>
            <a:r>
              <a:rPr lang="de-DE" sz="1600" b="1" dirty="0" err="1"/>
              <a:t>little</a:t>
            </a:r>
            <a:r>
              <a:rPr lang="de-DE" sz="1600" b="1" dirty="0"/>
              <a:t> </a:t>
            </a:r>
            <a:r>
              <a:rPr lang="de-DE" sz="1600" b="1" dirty="0" err="1"/>
              <a:t>decentral</a:t>
            </a:r>
            <a:r>
              <a:rPr lang="de-DE" sz="1600" b="1" dirty="0"/>
              <a:t>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733C3F-9682-42F2-95C8-440BBDB77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9537" y="2012810"/>
            <a:ext cx="3108945" cy="3453535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AA79E5-501E-47F1-B927-7C05579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65AAE0-FA0E-4FC3-95C8-629AB654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0B552B7-A34D-EF42-AFCA-F9ACF4D72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4" r="35916" b="-1"/>
          <a:stretch/>
        </p:blipFill>
        <p:spPr>
          <a:xfrm>
            <a:off x="8128756" y="2174242"/>
            <a:ext cx="2762372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6562"/>
      </p:ext>
    </p:extLst>
  </p:cSld>
  <p:clrMapOvr>
    <a:masterClrMapping/>
  </p:clrMapOvr>
</p:sld>
</file>

<file path=ppt/theme/theme1.xml><?xml version="1.0" encoding="utf-8"?>
<a:theme xmlns:a="http://schemas.openxmlformats.org/drawingml/2006/main" name="Katalog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</Words>
  <Application>Microsoft Macintosh PowerPoint</Application>
  <PresentationFormat>Breitbild</PresentationFormat>
  <Paragraphs>24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Katalog</vt:lpstr>
      <vt:lpstr>Capstone Project – Stuttgart Appartments </vt:lpstr>
      <vt:lpstr>Problem Definition </vt:lpstr>
      <vt:lpstr>Data</vt:lpstr>
      <vt:lpstr>Methodology</vt:lpstr>
      <vt:lpstr>Methodology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Stuttgart Appartments </dc:title>
  <dc:creator>Felix  Spahr</dc:creator>
  <cp:lastModifiedBy>Felix  Spahr</cp:lastModifiedBy>
  <cp:revision>6</cp:revision>
  <dcterms:created xsi:type="dcterms:W3CDTF">2021-07-04T14:37:13Z</dcterms:created>
  <dcterms:modified xsi:type="dcterms:W3CDTF">2021-07-04T15:49:39Z</dcterms:modified>
</cp:coreProperties>
</file>